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5" r:id="rId1"/>
  </p:sldMasterIdLst>
  <p:sldIdLst>
    <p:sldId id="268" r:id="rId2"/>
    <p:sldId id="257" r:id="rId3"/>
    <p:sldId id="258" r:id="rId4"/>
    <p:sldId id="259" r:id="rId5"/>
    <p:sldId id="266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1577"/>
    <a:srgbClr val="FF51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Estilo com Tema 1 - Destaqu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248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07406-CC1C-4A29-B9EB-A8442D28D3E0}" type="datetimeFigureOut">
              <a:rPr lang="pt-PT" smtClean="0"/>
              <a:pPr/>
              <a:t>07/04/15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B3819-FABC-4742-B245-34DE832CD596}" type="slidenum">
              <a:rPr lang="pt-PT" smtClean="0"/>
              <a:pPr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07406-CC1C-4A29-B9EB-A8442D28D3E0}" type="datetimeFigureOut">
              <a:rPr lang="pt-PT" smtClean="0"/>
              <a:pPr/>
              <a:t>07/04/15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B3819-FABC-4742-B245-34DE832CD596}" type="slidenum">
              <a:rPr lang="pt-PT" smtClean="0"/>
              <a:pPr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07406-CC1C-4A29-B9EB-A8442D28D3E0}" type="datetimeFigureOut">
              <a:rPr lang="pt-PT" smtClean="0"/>
              <a:pPr/>
              <a:t>07/04/15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B3819-FABC-4742-B245-34DE832CD596}" type="slidenum">
              <a:rPr lang="pt-PT" smtClean="0"/>
              <a:pPr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07406-CC1C-4A29-B9EB-A8442D28D3E0}" type="datetimeFigureOut">
              <a:rPr lang="pt-PT" smtClean="0"/>
              <a:pPr/>
              <a:t>07/04/15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B3819-FABC-4742-B245-34DE832CD596}" type="slidenum">
              <a:rPr lang="pt-PT" smtClean="0"/>
              <a:pPr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07406-CC1C-4A29-B9EB-A8442D28D3E0}" type="datetimeFigureOut">
              <a:rPr lang="pt-PT" smtClean="0"/>
              <a:pPr/>
              <a:t>07/04/15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B3819-FABC-4742-B245-34DE832CD596}" type="slidenum">
              <a:rPr lang="pt-PT" smtClean="0"/>
              <a:pPr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07406-CC1C-4A29-B9EB-A8442D28D3E0}" type="datetimeFigureOut">
              <a:rPr lang="pt-PT" smtClean="0"/>
              <a:pPr/>
              <a:t>07/04/15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B3819-FABC-4742-B245-34DE832CD596}" type="slidenum">
              <a:rPr lang="pt-PT" smtClean="0"/>
              <a:pPr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07406-CC1C-4A29-B9EB-A8442D28D3E0}" type="datetimeFigureOut">
              <a:rPr lang="pt-PT" smtClean="0"/>
              <a:pPr/>
              <a:t>07/04/15</a:t>
            </a:fld>
            <a:endParaRPr lang="pt-P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B3819-FABC-4742-B245-34DE832CD596}" type="slidenum">
              <a:rPr lang="pt-PT" smtClean="0"/>
              <a:pPr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07406-CC1C-4A29-B9EB-A8442D28D3E0}" type="datetimeFigureOut">
              <a:rPr lang="pt-PT" smtClean="0"/>
              <a:pPr/>
              <a:t>07/04/15</a:t>
            </a:fld>
            <a:endParaRPr lang="pt-P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B3819-FABC-4742-B245-34DE832CD596}" type="slidenum">
              <a:rPr lang="pt-PT" smtClean="0"/>
              <a:pPr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07406-CC1C-4A29-B9EB-A8442D28D3E0}" type="datetimeFigureOut">
              <a:rPr lang="pt-PT" smtClean="0"/>
              <a:pPr/>
              <a:t>07/04/15</a:t>
            </a:fld>
            <a:endParaRPr lang="pt-P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B3819-FABC-4742-B245-34DE832CD596}" type="slidenum">
              <a:rPr lang="pt-PT" smtClean="0"/>
              <a:pPr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07406-CC1C-4A29-B9EB-A8442D28D3E0}" type="datetimeFigureOut">
              <a:rPr lang="pt-PT" smtClean="0"/>
              <a:pPr/>
              <a:t>07/04/15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B3819-FABC-4742-B245-34DE832CD596}" type="slidenum">
              <a:rPr lang="pt-PT" smtClean="0"/>
              <a:pPr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07406-CC1C-4A29-B9EB-A8442D28D3E0}" type="datetimeFigureOut">
              <a:rPr lang="pt-PT" smtClean="0"/>
              <a:pPr/>
              <a:t>07/04/15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B3819-FABC-4742-B245-34DE832CD596}" type="slidenum">
              <a:rPr lang="pt-PT" smtClean="0"/>
              <a:pPr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07406-CC1C-4A29-B9EB-A8442D28D3E0}" type="datetimeFigureOut">
              <a:rPr lang="pt-PT" smtClean="0"/>
              <a:pPr/>
              <a:t>07/04/15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5B3819-FABC-4742-B245-34DE832CD596}" type="slidenum">
              <a:rPr lang="pt-PT" smtClean="0"/>
              <a:pPr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</p:sldLayoutIdLst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980728"/>
            <a:ext cx="6696744" cy="1517536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3600" b="1" spc="150" dirty="0" err="1" smtClean="0">
                <a:ln w="11430"/>
                <a:solidFill>
                  <a:srgbClr val="FF5107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Formaç</a:t>
            </a:r>
            <a:r>
              <a:rPr lang="en-US" sz="3600" b="1" spc="150" dirty="0" err="1" smtClean="0">
                <a:ln w="11430"/>
                <a:solidFill>
                  <a:srgbClr val="FF5107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ão</a:t>
            </a:r>
            <a:r>
              <a:rPr lang="en-US" sz="3600" b="1" spc="150" dirty="0" smtClean="0">
                <a:ln w="11430"/>
                <a:solidFill>
                  <a:srgbClr val="FF5107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dos tempos </a:t>
            </a:r>
            <a:r>
              <a:rPr lang="en-US" sz="3600" b="1" spc="150" dirty="0" err="1" smtClean="0">
                <a:ln w="11430"/>
                <a:solidFill>
                  <a:srgbClr val="FF5107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Compostos</a:t>
            </a:r>
            <a:endParaRPr lang="en-US" sz="3600" b="1" spc="150" dirty="0">
              <a:ln w="11430"/>
              <a:solidFill>
                <a:srgbClr val="FF5107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653136"/>
            <a:ext cx="8229600" cy="1442864"/>
          </a:xfrm>
        </p:spPr>
        <p:txBody>
          <a:bodyPr>
            <a:normAutofit fontScale="92500" lnSpcReduction="20000"/>
          </a:bodyPr>
          <a:lstStyle/>
          <a:p>
            <a:pPr marL="0" indent="0" algn="r">
              <a:buNone/>
            </a:pPr>
            <a:r>
              <a:rPr lang="en-US" dirty="0" err="1" smtClean="0"/>
              <a:t>Escola</a:t>
            </a:r>
            <a:r>
              <a:rPr lang="en-US" dirty="0" smtClean="0"/>
              <a:t> </a:t>
            </a:r>
            <a:r>
              <a:rPr lang="en-US" dirty="0" err="1" smtClean="0"/>
              <a:t>B</a:t>
            </a:r>
            <a:r>
              <a:rPr lang="en-US" dirty="0" err="1" smtClean="0"/>
              <a:t>ásica</a:t>
            </a:r>
            <a:r>
              <a:rPr lang="en-US" dirty="0" smtClean="0"/>
              <a:t> 2,3 de </a:t>
            </a:r>
            <a:r>
              <a:rPr lang="en-US" dirty="0" err="1" smtClean="0"/>
              <a:t>S.Torcato</a:t>
            </a:r>
            <a:endParaRPr lang="en-US" dirty="0" smtClean="0"/>
          </a:p>
          <a:p>
            <a:pPr algn="r"/>
            <a:endParaRPr lang="en-US" dirty="0" smtClean="0"/>
          </a:p>
          <a:p>
            <a:pPr marL="0" indent="0" algn="r">
              <a:buNone/>
            </a:pPr>
            <a:r>
              <a:rPr lang="en-US" sz="1600" dirty="0" err="1" smtClean="0"/>
              <a:t>Língua</a:t>
            </a:r>
            <a:r>
              <a:rPr lang="en-US" sz="1600" dirty="0" smtClean="0"/>
              <a:t> Portuguesa – 2ºciclo</a:t>
            </a:r>
          </a:p>
          <a:p>
            <a:pPr marL="0" indent="0" algn="r">
              <a:buNone/>
            </a:pPr>
            <a:r>
              <a:rPr lang="en-US" sz="1400" dirty="0" err="1" smtClean="0"/>
              <a:t>Ano</a:t>
            </a:r>
            <a:r>
              <a:rPr lang="en-US" sz="1400" dirty="0" smtClean="0"/>
              <a:t> </a:t>
            </a:r>
            <a:r>
              <a:rPr lang="en-US" sz="1400" dirty="0" err="1" smtClean="0"/>
              <a:t>Letivo</a:t>
            </a:r>
            <a:r>
              <a:rPr lang="en-US" sz="1400" dirty="0" smtClean="0"/>
              <a:t> 2014/2015</a:t>
            </a:r>
            <a:endParaRPr lang="en-US" sz="1600" dirty="0"/>
          </a:p>
        </p:txBody>
      </p:sp>
      <p:pic>
        <p:nvPicPr>
          <p:cNvPr id="4" name="Picture 3" descr="garfiel giro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284984"/>
            <a:ext cx="2870200" cy="283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2801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pt-PT" b="1" spc="150" dirty="0" smtClean="0">
                <a:ln w="11430"/>
                <a:solidFill>
                  <a:srgbClr val="FF5107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Infinitivo Impessoal Composto</a:t>
            </a:r>
            <a:endParaRPr lang="pt-PT" b="1" spc="150" dirty="0">
              <a:ln w="11430"/>
              <a:solidFill>
                <a:srgbClr val="FF5107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>
              <a:buNone/>
            </a:pPr>
            <a:r>
              <a:rPr lang="pt-PT" sz="36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Formação</a:t>
            </a:r>
            <a:r>
              <a:rPr lang="pt-PT" sz="36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:</a:t>
            </a:r>
          </a:p>
          <a:p>
            <a:pPr algn="ctr">
              <a:buNone/>
            </a:pPr>
            <a:endParaRPr lang="pt-PT" sz="3600" b="1" spc="150" dirty="0" smtClean="0">
              <a:ln w="11430"/>
              <a:solidFill>
                <a:srgbClr val="FFFF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 algn="ctr">
              <a:buNone/>
            </a:pPr>
            <a:r>
              <a:rPr lang="pt-PT" sz="24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Infinitivo impessoal </a:t>
            </a:r>
            <a: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do verbo “</a:t>
            </a:r>
            <a:r>
              <a:rPr lang="pt-PT" sz="24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Ter</a:t>
            </a:r>
            <a: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” ou “</a:t>
            </a:r>
            <a:r>
              <a:rPr lang="pt-PT" sz="24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Haver</a:t>
            </a:r>
            <a: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”</a:t>
            </a:r>
          </a:p>
          <a:p>
            <a:pPr algn="ctr">
              <a:buNone/>
            </a:pPr>
            <a: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+</a:t>
            </a:r>
          </a:p>
          <a:p>
            <a:pPr algn="ctr">
              <a:buNone/>
            </a:pPr>
            <a:r>
              <a:rPr lang="pt-PT" sz="2400" b="1" spc="150" dirty="0" smtClean="0">
                <a:ln w="11430"/>
                <a:solidFill>
                  <a:srgbClr val="FF5107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Particípio Passado </a:t>
            </a:r>
            <a: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do </a:t>
            </a:r>
            <a:r>
              <a:rPr lang="pt-PT" sz="2400" b="1" spc="150" dirty="0" smtClean="0">
                <a:ln w="11430"/>
                <a:solidFill>
                  <a:srgbClr val="FF5107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Verbo Principal</a:t>
            </a:r>
          </a:p>
          <a:p>
            <a:pPr algn="ctr">
              <a:buNone/>
            </a:pPr>
            <a:endParaRPr lang="pt-PT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 algn="ctr">
              <a:buNone/>
            </a:pPr>
            <a:r>
              <a:rPr lang="pt-PT" sz="2400" b="1" u="sng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Exemplos</a:t>
            </a:r>
            <a:r>
              <a:rPr lang="pt-PT" sz="2400" b="1" u="sng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:</a:t>
            </a:r>
          </a:p>
          <a:p>
            <a:pPr algn="ctr">
              <a:buNone/>
            </a:pPr>
            <a:endParaRPr lang="pt-PT" sz="2800" b="1" u="sng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 algn="ctr">
              <a:buNone/>
            </a:pPr>
            <a:r>
              <a:rPr lang="pt-PT" sz="2400" b="1" spc="150" dirty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</a:t>
            </a:r>
            <a:r>
              <a:rPr lang="pt-PT" sz="24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er</a:t>
            </a:r>
            <a: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pt-PT" sz="2400" b="1" spc="150" dirty="0" smtClean="0">
                <a:ln w="11430"/>
                <a:solidFill>
                  <a:srgbClr val="FF5107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cantado </a:t>
            </a:r>
            <a:br>
              <a:rPr lang="pt-PT" sz="2400" b="1" spc="150" dirty="0" smtClean="0">
                <a:ln w="11430"/>
                <a:solidFill>
                  <a:srgbClr val="FF5107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endParaRPr lang="pt-PT" sz="2400" b="1" spc="150" dirty="0" smtClean="0">
              <a:ln w="11430"/>
              <a:solidFill>
                <a:srgbClr val="FF5107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 algn="ctr">
              <a:buNone/>
            </a:pPr>
            <a:endParaRPr lang="pt-PT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pic>
        <p:nvPicPr>
          <p:cNvPr id="4" name="Picture 3" descr="Garfield tedio 1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6507" y="4509120"/>
            <a:ext cx="2712494" cy="20317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pt-PT" b="1" spc="150" dirty="0" smtClean="0">
                <a:ln w="11430"/>
                <a:solidFill>
                  <a:srgbClr val="FF5107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Infinitivo Pessoal Composto</a:t>
            </a:r>
            <a:endParaRPr lang="pt-PT" b="1" spc="150" dirty="0">
              <a:ln w="11430"/>
              <a:solidFill>
                <a:srgbClr val="FF5107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>
              <a:buNone/>
            </a:pPr>
            <a:r>
              <a:rPr lang="pt-PT" sz="36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Formação:</a:t>
            </a:r>
          </a:p>
          <a:p>
            <a:pPr algn="ctr">
              <a:buNone/>
            </a:pPr>
            <a:r>
              <a:rPr lang="pt-PT" sz="24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Infinitivo Pessoal do Indicativo </a:t>
            </a:r>
            <a: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do verbo “</a:t>
            </a:r>
            <a:r>
              <a:rPr lang="pt-PT" sz="24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Ter</a:t>
            </a:r>
            <a: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” ou “</a:t>
            </a:r>
            <a:r>
              <a:rPr lang="pt-PT" sz="24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Haver</a:t>
            </a:r>
            <a: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”</a:t>
            </a:r>
          </a:p>
          <a:p>
            <a:pPr algn="ctr">
              <a:buNone/>
            </a:pPr>
            <a: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+</a:t>
            </a:r>
          </a:p>
          <a:p>
            <a:pPr algn="ctr">
              <a:buNone/>
            </a:pPr>
            <a: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Particípio Passado do Verbo Principal</a:t>
            </a:r>
          </a:p>
          <a:p>
            <a:pPr algn="ctr">
              <a:buNone/>
            </a:pPr>
            <a:endParaRPr lang="pt-PT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 indent="0" algn="ctr">
              <a:buNone/>
            </a:pPr>
            <a:r>
              <a:rPr lang="pt-PT" sz="3000" b="1" u="sng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Exemplos</a:t>
            </a:r>
            <a:r>
              <a:rPr lang="pt-PT" sz="3000" b="1" u="sng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:</a:t>
            </a:r>
          </a:p>
          <a:p>
            <a:pPr indent="0" algn="ctr">
              <a:buNone/>
            </a:pPr>
            <a:r>
              <a:rPr lang="pt-PT" sz="26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ter</a:t>
            </a:r>
            <a:r>
              <a:rPr lang="pt-PT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pt-PT" sz="2600" b="1" spc="150" dirty="0" smtClean="0">
                <a:ln w="11430"/>
                <a:solidFill>
                  <a:srgbClr val="FF5107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cantado </a:t>
            </a:r>
            <a:r>
              <a:rPr lang="pt-PT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pt-PT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pt-PT" sz="26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teres</a:t>
            </a:r>
            <a:r>
              <a:rPr lang="pt-PT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cantado </a:t>
            </a:r>
            <a:br>
              <a:rPr lang="pt-PT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pt-PT" sz="26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ter</a:t>
            </a:r>
            <a:r>
              <a:rPr lang="pt-PT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cantado </a:t>
            </a:r>
            <a:br>
              <a:rPr lang="pt-PT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pt-PT" sz="26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termos</a:t>
            </a:r>
            <a:r>
              <a:rPr lang="pt-PT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cantado </a:t>
            </a:r>
            <a:br>
              <a:rPr lang="pt-PT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pt-PT" sz="26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terdes</a:t>
            </a:r>
            <a:r>
              <a:rPr lang="pt-PT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cantado </a:t>
            </a:r>
            <a:br>
              <a:rPr lang="pt-PT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pt-PT" sz="26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terem</a:t>
            </a:r>
            <a:r>
              <a:rPr lang="pt-PT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cantado</a:t>
            </a:r>
            <a:endParaRPr lang="pt-PT" sz="26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pic>
        <p:nvPicPr>
          <p:cNvPr id="4" name="Picture 3" descr="garfield almofada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933056"/>
            <a:ext cx="2387600" cy="1676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056784" cy="1487760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pt-PT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Pretérito Perfeito </a:t>
            </a:r>
            <a:r>
              <a:rPr lang="pt-PT" sz="40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</a:t>
            </a:r>
            <a:r>
              <a:rPr lang="pt-PT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omposto</a:t>
            </a:r>
            <a:endParaRPr lang="pt-PT" sz="4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611560" y="2132856"/>
            <a:ext cx="8001056" cy="181588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buNone/>
            </a:pPr>
            <a:r>
              <a:rPr lang="pt-PT" sz="2800" b="1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Formação</a:t>
            </a:r>
            <a:endParaRPr lang="pt-PT" sz="2800" b="1" dirty="0" smtClean="0">
              <a:ln w="11430"/>
              <a:solidFill>
                <a:srgbClr val="FFFF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>
              <a:buNone/>
            </a:pPr>
            <a:r>
              <a:rPr lang="pt-PT" sz="3600" b="1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pt-PT" sz="2400" b="1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Presente do Indicativo </a:t>
            </a:r>
            <a:r>
              <a:rPr lang="pt-PT" sz="2400" b="1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do verbo "</a:t>
            </a:r>
            <a:r>
              <a:rPr lang="pt-PT" sz="2400" b="1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Ter</a:t>
            </a:r>
            <a:r>
              <a:rPr lang="pt-PT" sz="2400" b="1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”ou “</a:t>
            </a:r>
            <a:r>
              <a:rPr lang="pt-PT" sz="2400" b="1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Haver</a:t>
            </a:r>
            <a:r>
              <a:rPr lang="pt-PT" sz="2400" b="1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”</a:t>
            </a:r>
          </a:p>
          <a:p>
            <a:pPr algn="ctr">
              <a:buNone/>
            </a:pPr>
            <a:r>
              <a:rPr lang="pt-PT" sz="2400" b="1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+ </a:t>
            </a:r>
          </a:p>
          <a:p>
            <a:pPr algn="ctr">
              <a:buNone/>
            </a:pPr>
            <a:r>
              <a:rPr lang="pt-PT" sz="2400" b="1" dirty="0">
                <a:ln w="11430"/>
                <a:solidFill>
                  <a:srgbClr val="FF66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P</a:t>
            </a:r>
            <a:r>
              <a:rPr lang="pt-PT" sz="2400" b="1" dirty="0" smtClean="0">
                <a:ln w="11430"/>
                <a:solidFill>
                  <a:srgbClr val="FF66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articípio Passado </a:t>
            </a:r>
            <a:r>
              <a:rPr lang="pt-PT" sz="2400" b="1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do </a:t>
            </a:r>
            <a:r>
              <a:rPr lang="pt-PT" sz="2400" b="1" dirty="0" smtClean="0">
                <a:ln w="11430"/>
                <a:solidFill>
                  <a:srgbClr val="FF66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verbo principal</a:t>
            </a:r>
            <a:endParaRPr lang="pt-PT" sz="2400" b="1" dirty="0">
              <a:ln w="11430"/>
              <a:solidFill>
                <a:srgbClr val="FF66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755576" y="4180344"/>
            <a:ext cx="331236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Exemplo:</a:t>
            </a:r>
          </a:p>
          <a:p>
            <a:r>
              <a:rPr lang="pt-P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Eu </a:t>
            </a:r>
            <a:r>
              <a:rPr lang="pt-P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tenho</a:t>
            </a:r>
            <a:r>
              <a:rPr lang="pt-P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pt-P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cantado </a:t>
            </a:r>
            <a:r>
              <a:rPr lang="pt-P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/>
            </a:r>
            <a:br>
              <a:rPr lang="pt-P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</a:br>
            <a:r>
              <a:rPr lang="pt-P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Tu </a:t>
            </a:r>
            <a:r>
              <a:rPr lang="pt-P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tens</a:t>
            </a:r>
            <a:r>
              <a:rPr lang="pt-P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pt-P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cantado</a:t>
            </a:r>
            <a:r>
              <a:rPr lang="pt-P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br>
              <a:rPr lang="pt-P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</a:br>
            <a:r>
              <a:rPr lang="pt-P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Ele </a:t>
            </a:r>
            <a:r>
              <a:rPr lang="pt-P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tem</a:t>
            </a:r>
            <a:r>
              <a:rPr lang="pt-P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pt-P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cantado</a:t>
            </a:r>
            <a:r>
              <a:rPr lang="pt-P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br>
              <a:rPr lang="pt-P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</a:br>
            <a:r>
              <a:rPr lang="pt-P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Nós </a:t>
            </a:r>
            <a:r>
              <a:rPr lang="pt-P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temos</a:t>
            </a:r>
            <a:r>
              <a:rPr lang="pt-P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pt-P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cantado </a:t>
            </a:r>
            <a:r>
              <a:rPr lang="pt-P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/>
            </a:r>
            <a:br>
              <a:rPr lang="pt-P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</a:br>
            <a:r>
              <a:rPr lang="pt-P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Vós </a:t>
            </a:r>
            <a:r>
              <a:rPr lang="pt-P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tendes</a:t>
            </a:r>
            <a:r>
              <a:rPr lang="pt-P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pt-P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cantado</a:t>
            </a:r>
            <a:r>
              <a:rPr lang="pt-P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br>
              <a:rPr lang="pt-P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</a:br>
            <a:r>
              <a:rPr lang="pt-P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Eles </a:t>
            </a:r>
            <a:r>
              <a:rPr lang="pt-P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têm</a:t>
            </a:r>
            <a:r>
              <a:rPr lang="pt-P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pt-P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cantado</a:t>
            </a:r>
            <a:r>
              <a:rPr lang="pt-P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pt-PT" sz="2000" dirty="0" smtClean="0"/>
              <a:t/>
            </a:r>
            <a:br>
              <a:rPr lang="pt-PT" sz="2000" dirty="0" smtClean="0"/>
            </a:br>
            <a:endParaRPr lang="pt-PT" sz="2000" dirty="0"/>
          </a:p>
        </p:txBody>
      </p:sp>
      <p:pic>
        <p:nvPicPr>
          <p:cNvPr id="3" name="Picture 2" descr="garfield -thinking of the menu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4653136"/>
            <a:ext cx="1584176" cy="1584176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1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4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332656"/>
            <a:ext cx="8735888" cy="1143000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pt-PT" sz="3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Pret</a:t>
            </a:r>
            <a:r>
              <a:rPr lang="pt-PT" sz="3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érito mais-que-perfeito composto</a:t>
            </a:r>
            <a:endParaRPr lang="pt-PT" sz="36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>
              <a:buNone/>
            </a:pPr>
            <a:r>
              <a:rPr lang="pt-PT" sz="36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Formação:</a:t>
            </a:r>
          </a:p>
          <a:p>
            <a:pPr algn="ctr">
              <a:buNone/>
            </a:pPr>
            <a:endParaRPr lang="pt-PT" sz="3600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 algn="ctr">
              <a:buNone/>
            </a:pPr>
            <a:r>
              <a:rPr lang="pt-PT" sz="24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Pretérito </a:t>
            </a:r>
            <a:r>
              <a:rPr lang="pt-PT" sz="24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Imperfeito do indicativo </a:t>
            </a:r>
            <a: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do verbo "</a:t>
            </a:r>
            <a:r>
              <a:rPr lang="pt-PT" sz="24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Ter</a:t>
            </a:r>
            <a: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" ou “</a:t>
            </a:r>
            <a:r>
              <a:rPr lang="pt-PT" sz="24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Haver</a:t>
            </a:r>
            <a: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” </a:t>
            </a:r>
            <a:endParaRPr lang="pt-PT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 algn="ctr">
              <a:buNone/>
            </a:pPr>
            <a: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+</a:t>
            </a:r>
          </a:p>
          <a:p>
            <a:pPr algn="ctr">
              <a:buNone/>
            </a:pPr>
            <a:r>
              <a:rPr lang="pt-PT" sz="2400" b="1" spc="150" dirty="0">
                <a:ln w="11430"/>
                <a:solidFill>
                  <a:srgbClr val="FF5107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</a:t>
            </a:r>
            <a:r>
              <a:rPr lang="pt-PT" sz="2400" b="1" spc="150" dirty="0" smtClean="0">
                <a:ln w="11430"/>
                <a:solidFill>
                  <a:srgbClr val="FF5107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articípio do verbo principal</a:t>
            </a:r>
          </a:p>
          <a:p>
            <a:pPr algn="ctr">
              <a:buNone/>
            </a:pPr>
            <a:endParaRPr lang="pt-PT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>
              <a:buNone/>
            </a:pPr>
            <a:r>
              <a:rPr lang="pt-PT" sz="2600" b="1" u="sng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Exemplos:</a:t>
            </a:r>
          </a:p>
          <a:p>
            <a:pPr>
              <a:buNone/>
            </a:pPr>
            <a: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Eu </a:t>
            </a:r>
            <a:r>
              <a:rPr lang="pt-PT" sz="24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tinha</a:t>
            </a:r>
            <a: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pt-PT" sz="2400" b="1" spc="150" dirty="0" smtClean="0">
                <a:ln w="11430"/>
                <a:solidFill>
                  <a:srgbClr val="FF5107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cantado</a:t>
            </a:r>
          </a:p>
          <a:p>
            <a:pPr>
              <a:buNone/>
            </a:pPr>
            <a: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Tu </a:t>
            </a:r>
            <a:r>
              <a:rPr lang="pt-PT" sz="24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tinhas</a:t>
            </a:r>
            <a: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pt-PT" sz="2400" b="1" spc="150" dirty="0" smtClean="0">
                <a:ln w="11430"/>
                <a:solidFill>
                  <a:srgbClr val="FF5107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cantado </a:t>
            </a:r>
          </a:p>
          <a:p>
            <a:pPr>
              <a:buNone/>
            </a:pPr>
            <a: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Ele </a:t>
            </a:r>
            <a:r>
              <a:rPr lang="pt-PT" sz="24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tinha</a:t>
            </a:r>
            <a: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pt-PT" sz="2400" b="1" spc="150" dirty="0" smtClean="0">
                <a:ln w="11430"/>
                <a:solidFill>
                  <a:srgbClr val="FF5107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cantado </a:t>
            </a:r>
          </a:p>
          <a:p>
            <a:pPr>
              <a:buNone/>
            </a:pPr>
            <a: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Nós </a:t>
            </a:r>
            <a:r>
              <a:rPr lang="pt-PT" sz="24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tínhamos</a:t>
            </a:r>
            <a: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pt-PT" sz="2400" b="1" spc="150" dirty="0" smtClean="0">
                <a:ln w="11430"/>
                <a:solidFill>
                  <a:srgbClr val="FF5107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cantado </a:t>
            </a:r>
          </a:p>
          <a:p>
            <a:pPr>
              <a:buNone/>
            </a:pPr>
            <a: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Vós </a:t>
            </a:r>
            <a:r>
              <a:rPr lang="pt-PT" sz="24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tínheis</a:t>
            </a:r>
            <a: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pt-PT" sz="2400" b="1" spc="150" dirty="0" smtClean="0">
                <a:ln w="11430"/>
                <a:solidFill>
                  <a:srgbClr val="FF5107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cantado </a:t>
            </a:r>
          </a:p>
          <a:p>
            <a:pPr>
              <a:buNone/>
            </a:pPr>
            <a: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Eles </a:t>
            </a:r>
            <a:r>
              <a:rPr lang="pt-PT" sz="24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tinham</a:t>
            </a:r>
            <a: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pt-PT" sz="2400" b="1" spc="150" dirty="0" smtClean="0">
                <a:ln w="11430"/>
                <a:solidFill>
                  <a:srgbClr val="FF5107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cantado</a:t>
            </a:r>
            <a:endParaRPr lang="pt-PT" sz="2400" b="1" spc="150" dirty="0">
              <a:ln w="11430"/>
              <a:solidFill>
                <a:srgbClr val="FF5107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pic>
        <p:nvPicPr>
          <p:cNvPr id="5" name="Picture 4" descr="garfield com micro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3645024"/>
            <a:ext cx="2133600" cy="24130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3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5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0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5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0" dur="1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5" dur="1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0" dur="1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5107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Futuro Composto</a:t>
            </a:r>
            <a:endParaRPr lang="pt-PT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5107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pt-PT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FF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Formação</a:t>
            </a:r>
            <a:r>
              <a:rPr lang="pt-PT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FF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:</a:t>
            </a:r>
          </a:p>
          <a:p>
            <a:pPr algn="ctr">
              <a:buNone/>
            </a:pPr>
            <a:endParaRPr lang="pt-PT" sz="360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FF00"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algn="ctr">
              <a:buNone/>
            </a:pPr>
            <a:r>
              <a:rPr lang="pt-PT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FF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Futuro do Indicativo </a:t>
            </a:r>
            <a:r>
              <a:rPr lang="pt-PT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do verbo “</a:t>
            </a:r>
            <a:r>
              <a:rPr lang="pt-PT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FF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Ter</a:t>
            </a:r>
            <a:r>
              <a:rPr lang="pt-PT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” ou “</a:t>
            </a:r>
            <a:r>
              <a:rPr lang="pt-PT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FF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Haver</a:t>
            </a:r>
            <a:r>
              <a:rPr lang="pt-PT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”</a:t>
            </a:r>
          </a:p>
          <a:p>
            <a:pPr algn="ctr">
              <a:buNone/>
            </a:pPr>
            <a:r>
              <a:rPr lang="pt-PT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66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+</a:t>
            </a:r>
          </a:p>
          <a:p>
            <a:pPr algn="ctr">
              <a:buNone/>
            </a:pPr>
            <a:r>
              <a:rPr lang="pt-PT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66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Particípio Passado </a:t>
            </a:r>
            <a:r>
              <a:rPr lang="pt-PT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do </a:t>
            </a:r>
            <a:r>
              <a:rPr lang="pt-PT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66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Verbo Principal</a:t>
            </a:r>
          </a:p>
          <a:p>
            <a:pPr algn="ctr">
              <a:buNone/>
            </a:pPr>
            <a:endParaRPr lang="pt-PT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>
              <a:buNone/>
            </a:pPr>
            <a:r>
              <a:rPr lang="pt-PT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Exemplos:</a:t>
            </a:r>
          </a:p>
          <a:p>
            <a:pPr indent="0">
              <a:buNone/>
            </a:pPr>
            <a:r>
              <a:rPr lang="pt-PT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Eu </a:t>
            </a:r>
            <a:r>
              <a:rPr lang="pt-PT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FF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terei</a:t>
            </a:r>
            <a:r>
              <a:rPr lang="pt-PT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pt-PT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66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cantado</a:t>
            </a:r>
            <a:r>
              <a:rPr lang="pt-PT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br>
              <a:rPr lang="pt-PT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</a:br>
            <a:r>
              <a:rPr lang="pt-PT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Tu </a:t>
            </a:r>
            <a:r>
              <a:rPr lang="pt-PT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FF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terás</a:t>
            </a:r>
            <a:r>
              <a:rPr lang="pt-PT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pt-PT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66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cantado </a:t>
            </a:r>
            <a:r>
              <a:rPr lang="pt-PT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/>
            </a:r>
            <a:br>
              <a:rPr lang="pt-PT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</a:br>
            <a:r>
              <a:rPr lang="pt-PT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Ele </a:t>
            </a:r>
            <a:r>
              <a:rPr lang="pt-PT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FF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terá</a:t>
            </a:r>
            <a:r>
              <a:rPr lang="pt-PT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pt-PT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66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cantado </a:t>
            </a:r>
            <a:r>
              <a:rPr lang="pt-PT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/>
            </a:r>
            <a:br>
              <a:rPr lang="pt-PT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</a:br>
            <a:r>
              <a:rPr lang="pt-PT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Nós </a:t>
            </a:r>
            <a:r>
              <a:rPr lang="pt-PT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FF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teremos</a:t>
            </a:r>
            <a:r>
              <a:rPr lang="pt-PT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pt-PT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66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cantado</a:t>
            </a:r>
            <a:br>
              <a:rPr lang="pt-PT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66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</a:br>
            <a:r>
              <a:rPr lang="pt-PT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Vós </a:t>
            </a:r>
            <a:r>
              <a:rPr lang="pt-PT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FF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tereis</a:t>
            </a:r>
            <a:r>
              <a:rPr lang="pt-PT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pt-PT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66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cantado </a:t>
            </a:r>
            <a:r>
              <a:rPr lang="pt-PT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/>
            </a:r>
            <a:br>
              <a:rPr lang="pt-PT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</a:br>
            <a:r>
              <a:rPr lang="pt-PT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Eles </a:t>
            </a:r>
            <a:r>
              <a:rPr lang="pt-PT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FF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terão</a:t>
            </a:r>
            <a:r>
              <a:rPr lang="pt-PT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pt-PT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66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cantado</a:t>
            </a:r>
            <a:endParaRPr lang="pt-PT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6600"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pic>
        <p:nvPicPr>
          <p:cNvPr id="4" name="Picture 3" descr="garfield confus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3717032"/>
            <a:ext cx="1368152" cy="190432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rebuchet MS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pt-PT" b="1" spc="150" dirty="0" smtClean="0">
                <a:ln w="11430"/>
                <a:solidFill>
                  <a:srgbClr val="FF5107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Condicional Composto</a:t>
            </a:r>
            <a:endParaRPr lang="pt-PT" b="1" spc="150" dirty="0">
              <a:ln w="11430"/>
              <a:solidFill>
                <a:srgbClr val="FF5107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>
              <a:buNone/>
            </a:pPr>
            <a:r>
              <a:rPr lang="pt-PT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Formação</a:t>
            </a:r>
            <a:r>
              <a:rPr lang="pt-PT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:</a:t>
            </a:r>
          </a:p>
          <a:p>
            <a:pPr algn="ctr">
              <a:buNone/>
            </a:pPr>
            <a:endParaRPr lang="pt-PT" b="1" spc="150" dirty="0" smtClean="0">
              <a:ln w="11430"/>
              <a:solidFill>
                <a:srgbClr val="FFFF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 algn="ctr">
              <a:buNone/>
            </a:pPr>
            <a:r>
              <a:rPr lang="pt-PT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Condicional</a:t>
            </a:r>
            <a:r>
              <a:rPr lang="pt-PT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do verbo “</a:t>
            </a:r>
            <a:r>
              <a:rPr lang="pt-PT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ter</a:t>
            </a:r>
            <a:r>
              <a:rPr lang="pt-PT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” ou “</a:t>
            </a:r>
            <a:r>
              <a:rPr lang="pt-PT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haver</a:t>
            </a:r>
            <a:r>
              <a:rPr lang="pt-PT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”</a:t>
            </a:r>
          </a:p>
          <a:p>
            <a:pPr algn="ctr">
              <a:buNone/>
            </a:pPr>
            <a:r>
              <a:rPr lang="pt-PT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+</a:t>
            </a:r>
          </a:p>
          <a:p>
            <a:pPr algn="ctr">
              <a:buNone/>
            </a:pPr>
            <a:r>
              <a:rPr lang="pt-PT" b="1" spc="150" dirty="0" smtClean="0">
                <a:ln w="11430"/>
                <a:solidFill>
                  <a:srgbClr val="FF5107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Particípio Passado </a:t>
            </a:r>
            <a:r>
              <a:rPr lang="pt-PT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do </a:t>
            </a:r>
            <a:r>
              <a:rPr lang="pt-PT" b="1" spc="150" dirty="0" smtClean="0">
                <a:ln w="11430"/>
                <a:solidFill>
                  <a:srgbClr val="FF5107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verbo principal</a:t>
            </a:r>
          </a:p>
          <a:p>
            <a:pPr>
              <a:buNone/>
            </a:pPr>
            <a:endParaRPr lang="pt-PT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 indent="0">
              <a:buNone/>
            </a:pPr>
            <a:r>
              <a:rPr lang="pt-PT" sz="3600" b="1" u="sng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Exemplos:</a:t>
            </a:r>
          </a:p>
          <a:p>
            <a:pPr indent="0">
              <a:buNone/>
            </a:pPr>
            <a:r>
              <a:rPr lang="pt-PT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Eu </a:t>
            </a:r>
            <a:r>
              <a:rPr lang="pt-PT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teria</a:t>
            </a:r>
            <a:r>
              <a:rPr lang="pt-PT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pt-PT" b="1" spc="150" dirty="0" smtClean="0">
                <a:ln w="11430"/>
                <a:solidFill>
                  <a:srgbClr val="FF5107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cantado</a:t>
            </a:r>
            <a:r>
              <a:rPr lang="pt-PT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br>
              <a:rPr lang="pt-PT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pt-PT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Tu </a:t>
            </a:r>
            <a:r>
              <a:rPr lang="pt-PT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terias</a:t>
            </a:r>
            <a:r>
              <a:rPr lang="pt-PT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pt-PT" b="1" spc="150" dirty="0" smtClean="0">
                <a:ln w="11430"/>
                <a:solidFill>
                  <a:srgbClr val="FF5107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cantado </a:t>
            </a:r>
            <a:r>
              <a:rPr lang="pt-PT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pt-PT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pt-PT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Ele </a:t>
            </a:r>
            <a:r>
              <a:rPr lang="pt-PT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teria </a:t>
            </a:r>
            <a:r>
              <a:rPr lang="pt-PT" b="1" spc="150" dirty="0" smtClean="0">
                <a:ln w="11430"/>
                <a:solidFill>
                  <a:srgbClr val="FF5107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cantado </a:t>
            </a:r>
            <a:br>
              <a:rPr lang="pt-PT" b="1" spc="150" dirty="0" smtClean="0">
                <a:ln w="11430"/>
                <a:solidFill>
                  <a:srgbClr val="FF5107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pt-PT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Nós </a:t>
            </a:r>
            <a:r>
              <a:rPr lang="pt-PT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teríamos</a:t>
            </a:r>
            <a:r>
              <a:rPr lang="pt-PT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pt-PT" b="1" spc="150" dirty="0" smtClean="0">
                <a:ln w="11430"/>
                <a:solidFill>
                  <a:srgbClr val="FF5107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cantado </a:t>
            </a:r>
            <a:r>
              <a:rPr lang="pt-PT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pt-PT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pt-PT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Vós </a:t>
            </a:r>
            <a:r>
              <a:rPr lang="pt-PT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teríeis</a:t>
            </a:r>
            <a:r>
              <a:rPr lang="pt-PT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pt-PT" b="1" spc="150" dirty="0" smtClean="0">
                <a:ln w="11430"/>
                <a:solidFill>
                  <a:srgbClr val="FF5107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cantado</a:t>
            </a:r>
            <a:r>
              <a:rPr lang="pt-PT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br>
              <a:rPr lang="pt-PT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pt-PT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Eles </a:t>
            </a:r>
            <a:r>
              <a:rPr lang="pt-PT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teriam</a:t>
            </a:r>
            <a:r>
              <a:rPr lang="pt-PT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pt-PT" b="1" spc="150" dirty="0" smtClean="0">
                <a:ln w="11430"/>
                <a:solidFill>
                  <a:srgbClr val="FF5107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cantado</a:t>
            </a:r>
            <a:endParaRPr lang="pt-PT" b="1" spc="150" dirty="0">
              <a:ln w="11430"/>
              <a:solidFill>
                <a:srgbClr val="FF5107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pic>
        <p:nvPicPr>
          <p:cNvPr id="4" name="Picture 3" descr="Garfiel óculo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3429000"/>
            <a:ext cx="2184400" cy="3098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mph" presetSubtype="5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3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5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5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2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pt-PT" b="1" spc="150" dirty="0" smtClean="0">
                <a:ln w="11430"/>
                <a:solidFill>
                  <a:srgbClr val="FF5107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Pretérito Perfeito Composto do Conjuntivo</a:t>
            </a:r>
            <a:endParaRPr lang="pt-PT" b="1" spc="150" dirty="0">
              <a:ln w="11430"/>
              <a:solidFill>
                <a:srgbClr val="FF5107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28600" y="1571612"/>
            <a:ext cx="8686800" cy="4714908"/>
          </a:xfrm>
        </p:spPr>
        <p:txBody>
          <a:bodyPr>
            <a:normAutofit fontScale="85000" lnSpcReduction="2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>
              <a:buNone/>
            </a:pPr>
            <a:endParaRPr lang="pt-PT" sz="3600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 algn="ctr">
              <a:buNone/>
            </a:pPr>
            <a:r>
              <a:rPr lang="pt-PT" sz="36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Formação</a:t>
            </a:r>
            <a:r>
              <a:rPr lang="pt-PT" sz="36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:</a:t>
            </a:r>
          </a:p>
          <a:p>
            <a:pPr algn="ctr">
              <a:buNone/>
            </a:pPr>
            <a:endParaRPr lang="pt-PT" sz="3600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 algn="ctr">
              <a:buNone/>
            </a:pPr>
            <a:r>
              <a:rPr lang="pt-PT" sz="2600" b="1" spc="150" dirty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</a:t>
            </a:r>
            <a:r>
              <a:rPr lang="pt-PT" sz="26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resente do Conjuntivo </a:t>
            </a:r>
            <a:r>
              <a:rPr lang="pt-PT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do verbo "</a:t>
            </a:r>
            <a:r>
              <a:rPr lang="pt-PT" sz="26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Ter</a:t>
            </a:r>
            <a:r>
              <a:rPr lang="pt-PT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" ou “</a:t>
            </a:r>
            <a:r>
              <a:rPr lang="pt-PT" sz="26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Haver</a:t>
            </a:r>
            <a:r>
              <a:rPr lang="pt-PT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”</a:t>
            </a:r>
          </a:p>
          <a:p>
            <a:pPr algn="ctr">
              <a:buNone/>
            </a:pPr>
            <a:r>
              <a:rPr lang="pt-PT" sz="2600" b="1" spc="150" dirty="0" smtClean="0">
                <a:ln w="11430"/>
                <a:solidFill>
                  <a:srgbClr val="FF5107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+</a:t>
            </a:r>
          </a:p>
          <a:p>
            <a:pPr algn="ctr">
              <a:buNone/>
            </a:pPr>
            <a:r>
              <a:rPr lang="pt-PT" sz="2600" b="1" spc="150" dirty="0" smtClean="0">
                <a:ln w="11430"/>
                <a:solidFill>
                  <a:srgbClr val="FF5107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pt-PT" sz="2600" b="1" spc="150" dirty="0">
                <a:ln w="11430"/>
                <a:solidFill>
                  <a:srgbClr val="FF5107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</a:t>
            </a:r>
            <a:r>
              <a:rPr lang="pt-PT" sz="2600" b="1" spc="150" dirty="0" smtClean="0">
                <a:ln w="11430"/>
                <a:solidFill>
                  <a:srgbClr val="FF5107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articípio Passado </a:t>
            </a:r>
            <a:r>
              <a:rPr lang="pt-PT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do </a:t>
            </a:r>
            <a:r>
              <a:rPr lang="pt-PT" sz="2600" b="1" spc="150" dirty="0" smtClean="0">
                <a:ln w="11430"/>
                <a:solidFill>
                  <a:srgbClr val="FF5107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verbo principal</a:t>
            </a:r>
          </a:p>
          <a:p>
            <a:pPr algn="ctr">
              <a:buNone/>
            </a:pPr>
            <a:endParaRPr lang="pt-PT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 indent="0">
              <a:buNone/>
            </a:pPr>
            <a:r>
              <a:rPr lang="pt-PT" sz="2600" b="1" u="sng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Exemplos</a:t>
            </a:r>
            <a:r>
              <a:rPr lang="pt-PT" sz="2600" b="1" u="sng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:</a:t>
            </a:r>
          </a:p>
          <a:p>
            <a:pPr indent="0">
              <a:buNone/>
            </a:pPr>
            <a: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(que)Eu </a:t>
            </a:r>
            <a:r>
              <a:rPr lang="pt-PT" sz="24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tenha</a:t>
            </a:r>
            <a: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pt-PT" sz="2400" b="1" spc="150" dirty="0" smtClean="0">
                <a:ln w="11430"/>
                <a:solidFill>
                  <a:srgbClr val="FF5107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cantado</a:t>
            </a:r>
            <a: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b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       Tu </a:t>
            </a:r>
            <a:r>
              <a:rPr lang="pt-PT" sz="24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tenhas</a:t>
            </a:r>
            <a: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cantado </a:t>
            </a:r>
            <a:b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       Ele </a:t>
            </a:r>
            <a:r>
              <a:rPr lang="pt-PT" sz="24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tenha</a:t>
            </a:r>
            <a: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cantado </a:t>
            </a:r>
            <a:b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       Nós </a:t>
            </a:r>
            <a:r>
              <a:rPr lang="pt-PT" sz="24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tenhamos</a:t>
            </a:r>
            <a: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cantado </a:t>
            </a:r>
            <a:b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       Vós </a:t>
            </a:r>
            <a:r>
              <a:rPr lang="pt-PT" sz="24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tenhais</a:t>
            </a:r>
            <a: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cantado </a:t>
            </a:r>
            <a:b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       Eles </a:t>
            </a:r>
            <a:r>
              <a:rPr lang="pt-PT" sz="24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tenham</a:t>
            </a:r>
            <a: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cantado</a:t>
            </a:r>
            <a:endParaRPr lang="pt-PT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pic>
        <p:nvPicPr>
          <p:cNvPr id="4" name="Picture 3" descr="garfield e woody 1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4221088"/>
            <a:ext cx="3048000" cy="2514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4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pt-PT" b="1" spc="150" dirty="0" smtClean="0">
                <a:ln w="11430"/>
                <a:solidFill>
                  <a:srgbClr val="FF5107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Pretérito </a:t>
            </a:r>
            <a:r>
              <a:rPr lang="pt-PT" b="1" spc="150" dirty="0" smtClean="0">
                <a:ln w="11430"/>
                <a:solidFill>
                  <a:srgbClr val="FF5107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Mais-que-Perfeito </a:t>
            </a:r>
            <a:r>
              <a:rPr lang="pt-PT" b="1" spc="150" dirty="0" smtClean="0">
                <a:ln w="11430"/>
                <a:solidFill>
                  <a:srgbClr val="FF5107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Composto do Conjuntivo</a:t>
            </a:r>
            <a:endParaRPr lang="pt-PT" b="1" spc="150" dirty="0">
              <a:ln w="11430"/>
              <a:solidFill>
                <a:srgbClr val="FF5107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>
              <a:buNone/>
            </a:pPr>
            <a:r>
              <a:rPr lang="pt-PT" sz="36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Formação:</a:t>
            </a:r>
          </a:p>
          <a:p>
            <a:pPr algn="ctr">
              <a:buNone/>
            </a:pPr>
            <a:r>
              <a:rPr lang="pt-PT" sz="24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Pretérito Imperfeito do Conjuntivo </a:t>
            </a:r>
            <a: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do verbo "</a:t>
            </a:r>
            <a:r>
              <a:rPr lang="pt-PT" sz="24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Ter</a:t>
            </a:r>
            <a: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" ou “</a:t>
            </a:r>
            <a:r>
              <a:rPr lang="pt-PT" sz="24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Haver</a:t>
            </a:r>
            <a: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”</a:t>
            </a:r>
          </a:p>
          <a:p>
            <a:pPr algn="ctr">
              <a:buNone/>
            </a:pPr>
            <a:r>
              <a:rPr lang="pt-PT" sz="2400" b="1" spc="150" dirty="0" smtClean="0">
                <a:ln w="11430"/>
                <a:solidFill>
                  <a:srgbClr val="FF5107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+</a:t>
            </a:r>
          </a:p>
          <a:p>
            <a:pPr algn="ctr">
              <a:buNone/>
            </a:pPr>
            <a:r>
              <a:rPr lang="pt-PT" sz="2400" b="1" spc="150" dirty="0" smtClean="0">
                <a:ln w="11430"/>
                <a:solidFill>
                  <a:srgbClr val="FF5107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Particípio Passado do </a:t>
            </a:r>
            <a:r>
              <a:rPr lang="pt-PT" sz="2400" b="1" spc="150" dirty="0">
                <a:ln w="11430"/>
                <a:solidFill>
                  <a:srgbClr val="FF5107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V</a:t>
            </a:r>
            <a:r>
              <a:rPr lang="pt-PT" sz="2400" b="1" spc="150" dirty="0" smtClean="0">
                <a:ln w="11430"/>
                <a:solidFill>
                  <a:srgbClr val="FF5107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erbo Principal</a:t>
            </a:r>
          </a:p>
          <a:p>
            <a:pPr algn="ctr">
              <a:buNone/>
            </a:pPr>
            <a:r>
              <a:rPr lang="pt-PT" sz="2800" b="1" u="sng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Exemplos</a:t>
            </a:r>
            <a:r>
              <a:rPr lang="pt-PT" sz="2800" b="1" u="sng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:</a:t>
            </a:r>
          </a:p>
          <a:p>
            <a:pPr algn="ctr">
              <a:buNone/>
            </a:pPr>
            <a:endParaRPr lang="pt-PT" sz="2800" b="1" u="sng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 indent="0" algn="ctr">
              <a:buNone/>
            </a:pPr>
            <a: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(Se) Eu </a:t>
            </a:r>
            <a:r>
              <a:rPr lang="pt-PT" sz="24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tivesse</a:t>
            </a:r>
            <a: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pt-PT" sz="2400" b="1" spc="150" dirty="0" smtClean="0">
                <a:ln w="11430"/>
                <a:solidFill>
                  <a:srgbClr val="FF5107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cantado </a:t>
            </a:r>
            <a: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       Tu </a:t>
            </a:r>
            <a:r>
              <a:rPr lang="pt-PT" sz="24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tivesses</a:t>
            </a:r>
            <a: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cantado </a:t>
            </a:r>
            <a:b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       Ele </a:t>
            </a:r>
            <a:r>
              <a:rPr lang="pt-PT" sz="24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tivesse</a:t>
            </a:r>
            <a: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cantado </a:t>
            </a:r>
            <a:b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              Nós </a:t>
            </a:r>
            <a:r>
              <a:rPr lang="pt-PT" sz="24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</a:t>
            </a:r>
            <a:r>
              <a:rPr lang="pt-PT" sz="24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ivéssemos</a:t>
            </a:r>
            <a: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cantado </a:t>
            </a:r>
            <a:b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          Vós </a:t>
            </a:r>
            <a:r>
              <a:rPr lang="pt-PT" sz="24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tivésseis </a:t>
            </a:r>
            <a: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cantado </a:t>
            </a:r>
            <a:b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           Eles </a:t>
            </a:r>
            <a:r>
              <a:rPr lang="pt-PT" sz="24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tivessem</a:t>
            </a:r>
            <a: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cantado </a:t>
            </a:r>
          </a:p>
        </p:txBody>
      </p:sp>
      <p:pic>
        <p:nvPicPr>
          <p:cNvPr id="4" name="Picture 3" descr="garfield tedio 3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501008"/>
            <a:ext cx="2781300" cy="2921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pt-PT" b="1" spc="150" dirty="0" smtClean="0">
                <a:ln w="11430"/>
                <a:solidFill>
                  <a:srgbClr val="FF5107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Futuro Composto do Conjuntivo</a:t>
            </a:r>
            <a:endParaRPr lang="pt-PT" b="1" spc="150" dirty="0">
              <a:ln w="11430"/>
              <a:solidFill>
                <a:srgbClr val="FF5107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>
              <a:buNone/>
            </a:pPr>
            <a:r>
              <a:rPr lang="pt-PT" b="1" spc="150" dirty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F</a:t>
            </a:r>
            <a:r>
              <a:rPr lang="pt-PT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uturo do conjuntivo do verbo </a:t>
            </a:r>
            <a:r>
              <a:rPr lang="pt-PT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"</a:t>
            </a:r>
            <a:r>
              <a:rPr lang="pt-PT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Ter</a:t>
            </a:r>
            <a:r>
              <a:rPr lang="pt-PT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” ou “</a:t>
            </a:r>
            <a:r>
              <a:rPr lang="pt-PT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Haver</a:t>
            </a:r>
            <a:r>
              <a:rPr lang="pt-PT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” </a:t>
            </a:r>
            <a:endParaRPr lang="pt-PT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 algn="ctr">
              <a:buNone/>
            </a:pPr>
            <a:r>
              <a:rPr lang="pt-PT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+</a:t>
            </a:r>
          </a:p>
          <a:p>
            <a:pPr algn="ctr">
              <a:buNone/>
            </a:pPr>
            <a:r>
              <a:rPr lang="pt-PT" b="1" spc="150" dirty="0">
                <a:ln w="11430"/>
                <a:solidFill>
                  <a:srgbClr val="FF5107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</a:t>
            </a:r>
            <a:r>
              <a:rPr lang="pt-PT" b="1" spc="150" dirty="0" smtClean="0">
                <a:ln w="11430"/>
                <a:solidFill>
                  <a:srgbClr val="FF5107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articípio Passado do verbo principal</a:t>
            </a:r>
          </a:p>
          <a:p>
            <a:pPr algn="ctr">
              <a:buNone/>
            </a:pPr>
            <a:endParaRPr lang="pt-PT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 algn="ctr">
              <a:buNone/>
            </a:pPr>
            <a:r>
              <a:rPr lang="pt-PT" b="1" u="sng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Exemplos:</a:t>
            </a:r>
          </a:p>
          <a:p>
            <a:pPr algn="ctr">
              <a:buNone/>
            </a:pPr>
            <a:r>
              <a:rPr lang="pt-PT" sz="21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(Quando) </a:t>
            </a:r>
            <a:r>
              <a:rPr lang="pt-PT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Eu </a:t>
            </a:r>
            <a:r>
              <a:rPr lang="pt-PT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tiver</a:t>
            </a:r>
            <a:r>
              <a:rPr lang="pt-PT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pt-PT" b="1" spc="150" dirty="0" smtClean="0">
                <a:ln w="11430"/>
                <a:solidFill>
                  <a:srgbClr val="FF5107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cantado </a:t>
            </a:r>
            <a:r>
              <a:rPr lang="pt-PT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pt-PT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pt-PT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          Tu </a:t>
            </a:r>
            <a:r>
              <a:rPr lang="pt-PT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tiveres</a:t>
            </a:r>
            <a:r>
              <a:rPr lang="pt-PT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cantado </a:t>
            </a:r>
            <a:br>
              <a:rPr lang="pt-PT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pt-PT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       Ele </a:t>
            </a:r>
            <a:r>
              <a:rPr lang="pt-PT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tiver</a:t>
            </a:r>
            <a:r>
              <a:rPr lang="pt-PT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cantado </a:t>
            </a:r>
            <a:br>
              <a:rPr lang="pt-PT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pt-PT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               Nós </a:t>
            </a:r>
            <a:r>
              <a:rPr lang="pt-PT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tivermos </a:t>
            </a:r>
            <a:r>
              <a:rPr lang="pt-PT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cantado </a:t>
            </a:r>
            <a:br>
              <a:rPr lang="pt-PT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pt-PT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              Vós </a:t>
            </a:r>
            <a:r>
              <a:rPr lang="pt-PT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tiverdes </a:t>
            </a:r>
            <a:r>
              <a:rPr lang="pt-PT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cantado </a:t>
            </a:r>
            <a:br>
              <a:rPr lang="pt-PT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pt-PT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             Eles </a:t>
            </a:r>
            <a:r>
              <a:rPr lang="pt-PT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tiverem</a:t>
            </a:r>
            <a:r>
              <a:rPr lang="pt-PT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cantado</a:t>
            </a:r>
          </a:p>
          <a:p>
            <a:endParaRPr lang="pt-PT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pic>
        <p:nvPicPr>
          <p:cNvPr id="5" name="Picture 4" descr="Garfield 1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501008"/>
            <a:ext cx="2409851" cy="20528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pt-PT" b="1" spc="150" dirty="0" smtClean="0">
                <a:ln w="11430"/>
                <a:solidFill>
                  <a:srgbClr val="FF5107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Gerúndio Composto</a:t>
            </a:r>
            <a:endParaRPr lang="pt-PT" b="1" spc="150" dirty="0">
              <a:ln w="11430"/>
              <a:solidFill>
                <a:srgbClr val="FF5107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>
              <a:buNone/>
            </a:pPr>
            <a:r>
              <a:rPr lang="pt-PT" sz="36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Formação</a:t>
            </a:r>
          </a:p>
          <a:p>
            <a:pPr algn="ctr">
              <a:buNone/>
            </a:pPr>
            <a:endParaRPr lang="pt-PT" sz="3600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 algn="ctr">
              <a:buNone/>
            </a:pPr>
            <a:r>
              <a:rPr lang="pt-PT" sz="24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Gerúndio do Verbo </a:t>
            </a:r>
            <a: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“</a:t>
            </a:r>
            <a:r>
              <a:rPr lang="pt-PT" sz="24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Ter</a:t>
            </a:r>
            <a: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” ou “</a:t>
            </a:r>
            <a:r>
              <a:rPr lang="pt-PT" sz="24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Haver</a:t>
            </a:r>
            <a: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”</a:t>
            </a:r>
          </a:p>
          <a:p>
            <a:pPr algn="ctr">
              <a:buNone/>
            </a:pPr>
            <a: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+</a:t>
            </a:r>
          </a:p>
          <a:p>
            <a:pPr algn="ctr">
              <a:buNone/>
            </a:pPr>
            <a:r>
              <a:rPr lang="pt-PT" sz="2400" b="1" spc="150" dirty="0" smtClean="0">
                <a:ln w="11430"/>
                <a:solidFill>
                  <a:srgbClr val="FF5107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Particípio Passado </a:t>
            </a:r>
            <a: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do </a:t>
            </a:r>
            <a:r>
              <a:rPr lang="pt-PT" sz="2400" b="1" spc="150" dirty="0" smtClean="0">
                <a:ln w="11430"/>
                <a:solidFill>
                  <a:srgbClr val="FF5107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Verbo Principal</a:t>
            </a:r>
          </a:p>
          <a:p>
            <a:pPr algn="ctr">
              <a:buNone/>
            </a:pPr>
            <a:endParaRPr lang="pt-PT" sz="2800" b="1" u="sng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 algn="ctr">
              <a:buNone/>
            </a:pPr>
            <a:r>
              <a:rPr lang="pt-PT" sz="2800" b="1" u="sng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Exemplos:</a:t>
            </a:r>
          </a:p>
          <a:p>
            <a:pPr algn="ctr">
              <a:buNone/>
            </a:pPr>
            <a:r>
              <a:rPr lang="pt-PT" sz="2400" b="1" spc="150" dirty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</a:t>
            </a:r>
            <a:r>
              <a:rPr lang="pt-PT" sz="24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endo</a:t>
            </a:r>
            <a:r>
              <a:rPr lang="pt-PT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pt-PT" sz="2400" b="1" spc="150" dirty="0" smtClean="0">
                <a:ln w="11430"/>
                <a:solidFill>
                  <a:srgbClr val="FF5107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cantado</a:t>
            </a:r>
            <a:endParaRPr lang="pt-PT" sz="2400" b="1" spc="150" dirty="0">
              <a:ln w="11430"/>
              <a:solidFill>
                <a:srgbClr val="FF5107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pic>
        <p:nvPicPr>
          <p:cNvPr id="4" name="Picture 3" descr="garfield voador.jpe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344"/>
          <a:stretch/>
        </p:blipFill>
        <p:spPr>
          <a:xfrm>
            <a:off x="5940152" y="1268760"/>
            <a:ext cx="2880320" cy="15028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389</TotalTime>
  <Words>324</Words>
  <Application>Microsoft Macintosh PowerPoint</Application>
  <PresentationFormat>On-screen Show (4:3)</PresentationFormat>
  <Paragraphs>96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Black</vt:lpstr>
      <vt:lpstr>Formação dos tempos Compostos</vt:lpstr>
      <vt:lpstr>Pretérito Perfeito Composto</vt:lpstr>
      <vt:lpstr>Pretérito mais-que-perfeito composto</vt:lpstr>
      <vt:lpstr>Futuro Composto</vt:lpstr>
      <vt:lpstr>Condicional Composto</vt:lpstr>
      <vt:lpstr>Pretérito Perfeito Composto do Conjuntivo</vt:lpstr>
      <vt:lpstr>Pretérito Mais-que-Perfeito Composto do Conjuntivo</vt:lpstr>
      <vt:lpstr>Futuro Composto do Conjuntivo</vt:lpstr>
      <vt:lpstr>Gerúndio Composto</vt:lpstr>
      <vt:lpstr>Infinitivo Impessoal Composto</vt:lpstr>
      <vt:lpstr>Infinitivo Pessoal Composto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Tempos Compostos</dc:title>
  <dc:creator>PipaZ</dc:creator>
  <cp:lastModifiedBy>Susana Carvalho</cp:lastModifiedBy>
  <cp:revision>31</cp:revision>
  <dcterms:created xsi:type="dcterms:W3CDTF">2010-01-05T19:06:43Z</dcterms:created>
  <dcterms:modified xsi:type="dcterms:W3CDTF">2015-04-07T18:17:52Z</dcterms:modified>
</cp:coreProperties>
</file>